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6"/>
  </p:notesMasterIdLst>
  <p:sldIdLst>
    <p:sldId id="278" r:id="rId5"/>
    <p:sldId id="279" r:id="rId6"/>
    <p:sldId id="280" r:id="rId7"/>
    <p:sldId id="298" r:id="rId8"/>
    <p:sldId id="290" r:id="rId9"/>
    <p:sldId id="299" r:id="rId10"/>
    <p:sldId id="281" r:id="rId11"/>
    <p:sldId id="282" r:id="rId12"/>
    <p:sldId id="283" r:id="rId13"/>
    <p:sldId id="293" r:id="rId14"/>
    <p:sldId id="294" r:id="rId15"/>
    <p:sldId id="295" r:id="rId16"/>
    <p:sldId id="286" r:id="rId17"/>
    <p:sldId id="292" r:id="rId18"/>
    <p:sldId id="285" r:id="rId19"/>
    <p:sldId id="287" r:id="rId20"/>
    <p:sldId id="289" r:id="rId21"/>
    <p:sldId id="291" r:id="rId22"/>
    <p:sldId id="288" r:id="rId23"/>
    <p:sldId id="296" r:id="rId24"/>
    <p:sldId id="30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12/16/2020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‹Nº›</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‹Nº›</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‹Nº›</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‹Nº›</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12/16/2020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12/16/2020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284766"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4" y="1027192"/>
            <a:ext cx="3485073" cy="2420504"/>
          </a:xfrm>
        </p:spPr>
        <p:txBody>
          <a:bodyPr>
            <a:normAutofit/>
          </a:bodyPr>
          <a:lstStyle/>
          <a:p>
            <a:pPr algn="l"/>
            <a:r>
              <a:rPr lang="en-US" sz="6000" b="1" dirty="0"/>
              <a:t>RIM Web Services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3637475"/>
            <a:ext cx="3485072" cy="1026544"/>
          </a:xfrm>
        </p:spPr>
        <p:txBody>
          <a:bodyPr>
            <a:normAutofit/>
          </a:bodyPr>
          <a:lstStyle/>
          <a:p>
            <a:pPr algn="l"/>
            <a:r>
              <a:rPr lang="es-DO" sz="2300" dirty="0"/>
              <a:t>Creación</a:t>
            </a:r>
            <a:r>
              <a:rPr lang="en-US" sz="2300" dirty="0"/>
              <a:t> y </a:t>
            </a:r>
            <a:r>
              <a:rPr lang="es-DO" sz="2300" dirty="0"/>
              <a:t>diseño</a:t>
            </a:r>
            <a:r>
              <a:rPr lang="en-US" sz="2300" dirty="0"/>
              <a:t> de sitios web</a:t>
            </a:r>
          </a:p>
        </p:txBody>
      </p:sp>
      <p:pic>
        <p:nvPicPr>
          <p:cNvPr id="6" name="Imagen 5">
            <a:extLst>
              <a:ext uri="{FF2B5EF4-FFF2-40B4-BE49-F238E27FC236}">
                <a16:creationId xmlns:a16="http://schemas.microsoft.com/office/drawing/2014/main" id="{390FAE60-C3AF-48D4-A6F4-1BFF894205A5}"/>
              </a:ext>
            </a:extLst>
          </p:cNvPr>
          <p:cNvPicPr>
            <a:picLocks noChangeAspect="1"/>
          </p:cNvPicPr>
          <p:nvPr/>
        </p:nvPicPr>
        <p:blipFill>
          <a:blip r:embed="rId5"/>
          <a:stretch>
            <a:fillRect/>
          </a:stretch>
        </p:blipFill>
        <p:spPr>
          <a:xfrm>
            <a:off x="194816" y="2453878"/>
            <a:ext cx="1939528" cy="1950243"/>
          </a:xfrm>
          <a:prstGeom prst="rect">
            <a:avLst/>
          </a:prstGeom>
        </p:spPr>
      </p:pic>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2974B-878A-4F0A-9A7C-46FAEFCDBD26}"/>
              </a:ext>
            </a:extLst>
          </p:cNvPr>
          <p:cNvSpPr>
            <a:spLocks noGrp="1"/>
          </p:cNvSpPr>
          <p:nvPr>
            <p:ph type="title"/>
          </p:nvPr>
        </p:nvSpPr>
        <p:spPr/>
        <p:txBody>
          <a:bodyPr>
            <a:normAutofit/>
          </a:bodyPr>
          <a:lstStyle/>
          <a:p>
            <a:r>
              <a:rPr lang="es-ES" sz="6000" b="1" dirty="0"/>
              <a:t>Sector escogido	</a:t>
            </a:r>
            <a:endParaRPr lang="es-DO" sz="6000" b="1" dirty="0"/>
          </a:p>
        </p:txBody>
      </p:sp>
      <p:sp>
        <p:nvSpPr>
          <p:cNvPr id="3" name="Content Placeholder 2">
            <a:extLst>
              <a:ext uri="{FF2B5EF4-FFF2-40B4-BE49-F238E27FC236}">
                <a16:creationId xmlns:a16="http://schemas.microsoft.com/office/drawing/2014/main" id="{5EBD95D1-D662-4B3C-ADBE-AC3F01ED1D2F}"/>
              </a:ext>
            </a:extLst>
          </p:cNvPr>
          <p:cNvSpPr>
            <a:spLocks noGrp="1"/>
          </p:cNvSpPr>
          <p:nvPr>
            <p:ph idx="1"/>
          </p:nvPr>
        </p:nvSpPr>
        <p:spPr/>
        <p:txBody>
          <a:bodyPr/>
          <a:lstStyle/>
          <a:p>
            <a:pPr marL="36900" indent="0" algn="just">
              <a:buNone/>
            </a:pPr>
            <a:r>
              <a:rPr lang="es-ES" dirty="0"/>
              <a:t>El publico al que están enfocados nuestros servicios es a empresas pequeñas que buscan llevan su empresa al mundo de la web para de esa manera aumentar el trafico en su negocio.</a:t>
            </a:r>
            <a:endParaRPr lang="es-DO" dirty="0"/>
          </a:p>
        </p:txBody>
      </p:sp>
      <p:pic>
        <p:nvPicPr>
          <p:cNvPr id="1026" name="Picture 2" descr="negocios locales – Qbamex Studio">
            <a:extLst>
              <a:ext uri="{FF2B5EF4-FFF2-40B4-BE49-F238E27FC236}">
                <a16:creationId xmlns:a16="http://schemas.microsoft.com/office/drawing/2014/main" id="{D95A0698-F5A1-41E0-8C2E-60A19FF37E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41" t="9384" r="4256" b="7616"/>
          <a:stretch/>
        </p:blipFill>
        <p:spPr bwMode="auto">
          <a:xfrm>
            <a:off x="225286" y="3546581"/>
            <a:ext cx="3538331" cy="320248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6B045E4B-7195-4DBC-8A4E-E77E8731BE09}"/>
              </a:ext>
            </a:extLst>
          </p:cNvPr>
          <p:cNvPicPr>
            <a:picLocks noChangeAspect="1"/>
          </p:cNvPicPr>
          <p:nvPr/>
        </p:nvPicPr>
        <p:blipFill>
          <a:blip r:embed="rId3"/>
          <a:stretch>
            <a:fillRect/>
          </a:stretch>
        </p:blipFill>
        <p:spPr>
          <a:xfrm>
            <a:off x="10794737" y="5453018"/>
            <a:ext cx="1397263" cy="1404982"/>
          </a:xfrm>
          <a:prstGeom prst="rect">
            <a:avLst/>
          </a:prstGeom>
        </p:spPr>
      </p:pic>
    </p:spTree>
    <p:extLst>
      <p:ext uri="{BB962C8B-B14F-4D97-AF65-F5344CB8AC3E}">
        <p14:creationId xmlns:p14="http://schemas.microsoft.com/office/powerpoint/2010/main" val="1673373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671E6-AFF3-4D0F-B62D-DF45EF84E733}"/>
              </a:ext>
            </a:extLst>
          </p:cNvPr>
          <p:cNvSpPr>
            <a:spLocks noGrp="1"/>
          </p:cNvSpPr>
          <p:nvPr>
            <p:ph type="title"/>
          </p:nvPr>
        </p:nvSpPr>
        <p:spPr/>
        <p:txBody>
          <a:bodyPr>
            <a:normAutofit/>
          </a:bodyPr>
          <a:lstStyle/>
          <a:p>
            <a:r>
              <a:rPr lang="es-ES" sz="6000" b="1" dirty="0"/>
              <a:t>Sector escogido</a:t>
            </a:r>
            <a:endParaRPr lang="es-DO" sz="6000" b="1" dirty="0"/>
          </a:p>
        </p:txBody>
      </p:sp>
      <p:sp>
        <p:nvSpPr>
          <p:cNvPr id="3" name="Content Placeholder 2">
            <a:extLst>
              <a:ext uri="{FF2B5EF4-FFF2-40B4-BE49-F238E27FC236}">
                <a16:creationId xmlns:a16="http://schemas.microsoft.com/office/drawing/2014/main" id="{4EDAC091-9BF5-4081-B2E5-D1E4E55083A4}"/>
              </a:ext>
            </a:extLst>
          </p:cNvPr>
          <p:cNvSpPr>
            <a:spLocks noGrp="1"/>
          </p:cNvSpPr>
          <p:nvPr>
            <p:ph idx="1"/>
          </p:nvPr>
        </p:nvSpPr>
        <p:spPr/>
        <p:txBody>
          <a:bodyPr/>
          <a:lstStyle/>
          <a:p>
            <a:pPr marL="36900" indent="0" algn="ctr">
              <a:buNone/>
            </a:pPr>
            <a:r>
              <a:rPr lang="es-ES" sz="2800" b="1" dirty="0"/>
              <a:t>¿Por qué ese sector? </a:t>
            </a:r>
          </a:p>
          <a:p>
            <a:pPr marL="36900" indent="0" algn="just">
              <a:buNone/>
            </a:pPr>
            <a:endParaRPr lang="es-DO" dirty="0"/>
          </a:p>
          <a:p>
            <a:pPr marL="36900" indent="0" algn="just">
              <a:buNone/>
            </a:pPr>
            <a:r>
              <a:rPr lang="es-DO" dirty="0"/>
              <a:t>Elegimos este sector para dar el apoyo a las microempresas que no cuentan con gran presupuesto para pagar a otras empresas desarrolladoras mas costosas. Así brindándoles un servicio de calidad a un precio accesible.</a:t>
            </a:r>
            <a:endParaRPr lang="es-ES" dirty="0"/>
          </a:p>
        </p:txBody>
      </p:sp>
      <p:pic>
        <p:nvPicPr>
          <p:cNvPr id="5" name="Imagen 4">
            <a:extLst>
              <a:ext uri="{FF2B5EF4-FFF2-40B4-BE49-F238E27FC236}">
                <a16:creationId xmlns:a16="http://schemas.microsoft.com/office/drawing/2014/main" id="{1FB948B5-820F-47DC-A550-D1373FB2D270}"/>
              </a:ext>
            </a:extLst>
          </p:cNvPr>
          <p:cNvPicPr>
            <a:picLocks noChangeAspect="1"/>
          </p:cNvPicPr>
          <p:nvPr/>
        </p:nvPicPr>
        <p:blipFill>
          <a:blip r:embed="rId2"/>
          <a:stretch>
            <a:fillRect/>
          </a:stretch>
        </p:blipFill>
        <p:spPr>
          <a:xfrm>
            <a:off x="10794737" y="5453018"/>
            <a:ext cx="1397263" cy="1404982"/>
          </a:xfrm>
          <a:prstGeom prst="rect">
            <a:avLst/>
          </a:prstGeom>
        </p:spPr>
      </p:pic>
    </p:spTree>
    <p:extLst>
      <p:ext uri="{BB962C8B-B14F-4D97-AF65-F5344CB8AC3E}">
        <p14:creationId xmlns:p14="http://schemas.microsoft.com/office/powerpoint/2010/main" val="787130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11A50-55F7-4136-817F-C0AFE56C574B}"/>
              </a:ext>
            </a:extLst>
          </p:cNvPr>
          <p:cNvSpPr>
            <a:spLocks noGrp="1"/>
          </p:cNvSpPr>
          <p:nvPr>
            <p:ph type="title"/>
          </p:nvPr>
        </p:nvSpPr>
        <p:spPr>
          <a:xfrm>
            <a:off x="913795" y="819150"/>
            <a:ext cx="10353762" cy="1257300"/>
          </a:xfrm>
        </p:spPr>
        <p:txBody>
          <a:bodyPr>
            <a:normAutofit/>
          </a:bodyPr>
          <a:lstStyle/>
          <a:p>
            <a:r>
              <a:rPr lang="es-ES" sz="6000" b="1" dirty="0"/>
              <a:t>Nuestra razón de ser</a:t>
            </a:r>
            <a:endParaRPr lang="es-DO" sz="6000" b="1" dirty="0"/>
          </a:p>
        </p:txBody>
      </p:sp>
      <p:sp>
        <p:nvSpPr>
          <p:cNvPr id="3" name="Content Placeholder 2">
            <a:extLst>
              <a:ext uri="{FF2B5EF4-FFF2-40B4-BE49-F238E27FC236}">
                <a16:creationId xmlns:a16="http://schemas.microsoft.com/office/drawing/2014/main" id="{6CB5E495-2DB3-4358-A927-779AB1AF3D9E}"/>
              </a:ext>
            </a:extLst>
          </p:cNvPr>
          <p:cNvSpPr>
            <a:spLocks noGrp="1"/>
          </p:cNvSpPr>
          <p:nvPr>
            <p:ph idx="1"/>
          </p:nvPr>
        </p:nvSpPr>
        <p:spPr>
          <a:xfrm>
            <a:off x="913795" y="2324101"/>
            <a:ext cx="10353762" cy="3714749"/>
          </a:xfrm>
        </p:spPr>
        <p:txBody>
          <a:bodyPr/>
          <a:lstStyle/>
          <a:p>
            <a:pPr marL="36900" indent="0" algn="just">
              <a:buNone/>
            </a:pPr>
            <a:r>
              <a:rPr lang="es-ES" dirty="0"/>
              <a:t>RIM nace bajo la necesidad que tiene muchas micro y pequeñas empresas para dar a conocer su negocio en Internet sin tener que gastar mucho dinero ni invertir gran parte de su tiempo tratando de aprender a desarrollar por su cuenta.</a:t>
            </a:r>
            <a:endParaRPr lang="es-DO" dirty="0"/>
          </a:p>
        </p:txBody>
      </p:sp>
      <p:pic>
        <p:nvPicPr>
          <p:cNvPr id="5" name="Imagen 4">
            <a:extLst>
              <a:ext uri="{FF2B5EF4-FFF2-40B4-BE49-F238E27FC236}">
                <a16:creationId xmlns:a16="http://schemas.microsoft.com/office/drawing/2014/main" id="{DDEE364F-0395-4A6E-A400-CBAB6895544D}"/>
              </a:ext>
            </a:extLst>
          </p:cNvPr>
          <p:cNvPicPr>
            <a:picLocks noChangeAspect="1"/>
          </p:cNvPicPr>
          <p:nvPr/>
        </p:nvPicPr>
        <p:blipFill>
          <a:blip r:embed="rId2"/>
          <a:stretch>
            <a:fillRect/>
          </a:stretch>
        </p:blipFill>
        <p:spPr>
          <a:xfrm>
            <a:off x="10794737" y="5453018"/>
            <a:ext cx="1397263" cy="1404982"/>
          </a:xfrm>
          <a:prstGeom prst="rect">
            <a:avLst/>
          </a:prstGeom>
        </p:spPr>
      </p:pic>
    </p:spTree>
    <p:extLst>
      <p:ext uri="{BB962C8B-B14F-4D97-AF65-F5344CB8AC3E}">
        <p14:creationId xmlns:p14="http://schemas.microsoft.com/office/powerpoint/2010/main" val="3143130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8B92-89A6-4696-A55E-4A21F0C2031D}"/>
              </a:ext>
            </a:extLst>
          </p:cNvPr>
          <p:cNvSpPr>
            <a:spLocks noGrp="1"/>
          </p:cNvSpPr>
          <p:nvPr>
            <p:ph type="ctrTitle"/>
          </p:nvPr>
        </p:nvSpPr>
        <p:spPr/>
        <p:txBody>
          <a:bodyPr>
            <a:normAutofit/>
          </a:bodyPr>
          <a:lstStyle/>
          <a:p>
            <a:r>
              <a:rPr lang="es-ES" sz="6000" b="1" dirty="0">
                <a:solidFill>
                  <a:srgbClr val="FFFF00"/>
                </a:solidFill>
              </a:rPr>
              <a:t>Plan de Marketing</a:t>
            </a:r>
            <a:endParaRPr lang="es-DO" sz="6000" b="1" dirty="0">
              <a:solidFill>
                <a:srgbClr val="FFFF00"/>
              </a:solidFill>
            </a:endParaRPr>
          </a:p>
        </p:txBody>
      </p:sp>
    </p:spTree>
    <p:extLst>
      <p:ext uri="{BB962C8B-B14F-4D97-AF65-F5344CB8AC3E}">
        <p14:creationId xmlns:p14="http://schemas.microsoft.com/office/powerpoint/2010/main" val="4118039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5068-1D5B-4B7B-95E1-79C58E5CF6F5}"/>
              </a:ext>
            </a:extLst>
          </p:cNvPr>
          <p:cNvSpPr>
            <a:spLocks noGrp="1"/>
          </p:cNvSpPr>
          <p:nvPr>
            <p:ph type="title"/>
          </p:nvPr>
        </p:nvSpPr>
        <p:spPr/>
        <p:txBody>
          <a:bodyPr>
            <a:normAutofit/>
          </a:bodyPr>
          <a:lstStyle/>
          <a:p>
            <a:r>
              <a:rPr lang="es-ES" sz="6000" b="1" dirty="0"/>
              <a:t>¿Por que elegir RIM?</a:t>
            </a:r>
            <a:endParaRPr lang="es-DO" sz="6000" b="1" dirty="0"/>
          </a:p>
        </p:txBody>
      </p:sp>
      <p:sp>
        <p:nvSpPr>
          <p:cNvPr id="3" name="Content Placeholder 2">
            <a:extLst>
              <a:ext uri="{FF2B5EF4-FFF2-40B4-BE49-F238E27FC236}">
                <a16:creationId xmlns:a16="http://schemas.microsoft.com/office/drawing/2014/main" id="{0818A123-5DDD-4AF2-9904-2177C7D6CFFE}"/>
              </a:ext>
            </a:extLst>
          </p:cNvPr>
          <p:cNvSpPr>
            <a:spLocks noGrp="1"/>
          </p:cNvSpPr>
          <p:nvPr>
            <p:ph idx="1"/>
          </p:nvPr>
        </p:nvSpPr>
        <p:spPr/>
        <p:txBody>
          <a:bodyPr>
            <a:normAutofit fontScale="92500" lnSpcReduction="10000"/>
          </a:bodyPr>
          <a:lstStyle/>
          <a:p>
            <a:pPr marL="36900" indent="0" algn="just">
              <a:buNone/>
            </a:pPr>
            <a:r>
              <a:rPr lang="es-ES" sz="2500" dirty="0"/>
              <a:t>Porque somos una empresa de confianza y prestigio, reconocida internacionalmente desde el 2011 gracias a nuestros servicios de buena calidad, además hacemos sorteos de temporadas, concursos anuales, ofertas promocionales.</a:t>
            </a:r>
          </a:p>
          <a:p>
            <a:pPr marL="36900" indent="0">
              <a:buNone/>
            </a:pPr>
            <a:endParaRPr lang="es-ES" dirty="0"/>
          </a:p>
          <a:p>
            <a:pPr>
              <a:buFont typeface="Wingdings" panose="05000000000000000000" pitchFamily="2" charset="2"/>
              <a:buChar char="v"/>
            </a:pPr>
            <a:r>
              <a:rPr lang="es-ES" sz="2400" dirty="0"/>
              <a:t>Los mejores precios del mercado.</a:t>
            </a:r>
          </a:p>
          <a:p>
            <a:pPr>
              <a:buFont typeface="Wingdings" panose="05000000000000000000" pitchFamily="2" charset="2"/>
              <a:buChar char="v"/>
            </a:pPr>
            <a:r>
              <a:rPr lang="es-ES" sz="2400" dirty="0"/>
              <a:t>Soporte técnico las 24 horas del día.</a:t>
            </a:r>
          </a:p>
          <a:p>
            <a:pPr>
              <a:buFont typeface="Wingdings" panose="05000000000000000000" pitchFamily="2" charset="2"/>
              <a:buChar char="v"/>
            </a:pPr>
            <a:r>
              <a:rPr lang="es-ES" sz="2400" dirty="0"/>
              <a:t>Asesoría gratis.</a:t>
            </a:r>
          </a:p>
          <a:p>
            <a:pPr>
              <a:buFont typeface="Wingdings" panose="05000000000000000000" pitchFamily="2" charset="2"/>
              <a:buChar char="v"/>
            </a:pPr>
            <a:r>
              <a:rPr lang="es-ES" sz="2400" dirty="0"/>
              <a:t>Publicidad Gratuita por un periodo de 2 meses.</a:t>
            </a:r>
            <a:endParaRPr lang="es-DO" sz="2400" dirty="0"/>
          </a:p>
          <a:p>
            <a:pPr marL="36900" indent="0">
              <a:buNone/>
            </a:pPr>
            <a:endParaRPr lang="es-DO" dirty="0"/>
          </a:p>
        </p:txBody>
      </p:sp>
      <p:pic>
        <p:nvPicPr>
          <p:cNvPr id="5" name="Imagen 4">
            <a:extLst>
              <a:ext uri="{FF2B5EF4-FFF2-40B4-BE49-F238E27FC236}">
                <a16:creationId xmlns:a16="http://schemas.microsoft.com/office/drawing/2014/main" id="{12F2697B-6EB1-4036-A0CA-4684C5DD6F83}"/>
              </a:ext>
            </a:extLst>
          </p:cNvPr>
          <p:cNvPicPr>
            <a:picLocks noChangeAspect="1"/>
          </p:cNvPicPr>
          <p:nvPr/>
        </p:nvPicPr>
        <p:blipFill>
          <a:blip r:embed="rId2"/>
          <a:stretch>
            <a:fillRect/>
          </a:stretch>
        </p:blipFill>
        <p:spPr>
          <a:xfrm>
            <a:off x="7779026" y="3081131"/>
            <a:ext cx="3776869" cy="3776869"/>
          </a:xfrm>
          <a:prstGeom prst="rect">
            <a:avLst/>
          </a:prstGeom>
        </p:spPr>
      </p:pic>
      <p:pic>
        <p:nvPicPr>
          <p:cNvPr id="7" name="Imagen 6">
            <a:extLst>
              <a:ext uri="{FF2B5EF4-FFF2-40B4-BE49-F238E27FC236}">
                <a16:creationId xmlns:a16="http://schemas.microsoft.com/office/drawing/2014/main" id="{34C5060C-1994-471E-858D-4F8719A2EA69}"/>
              </a:ext>
            </a:extLst>
          </p:cNvPr>
          <p:cNvPicPr>
            <a:picLocks noChangeAspect="1"/>
          </p:cNvPicPr>
          <p:nvPr/>
        </p:nvPicPr>
        <p:blipFill>
          <a:blip r:embed="rId3"/>
          <a:stretch>
            <a:fillRect/>
          </a:stretch>
        </p:blipFill>
        <p:spPr>
          <a:xfrm>
            <a:off x="10794737" y="5453018"/>
            <a:ext cx="1397263" cy="1404982"/>
          </a:xfrm>
          <a:prstGeom prst="rect">
            <a:avLst/>
          </a:prstGeom>
        </p:spPr>
      </p:pic>
    </p:spTree>
    <p:extLst>
      <p:ext uri="{BB962C8B-B14F-4D97-AF65-F5344CB8AC3E}">
        <p14:creationId xmlns:p14="http://schemas.microsoft.com/office/powerpoint/2010/main" val="1297926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D7CB3-1478-4500-A8A9-040F4FD657D9}"/>
              </a:ext>
            </a:extLst>
          </p:cNvPr>
          <p:cNvSpPr>
            <a:spLocks noGrp="1"/>
          </p:cNvSpPr>
          <p:nvPr>
            <p:ph type="title"/>
          </p:nvPr>
        </p:nvSpPr>
        <p:spPr/>
        <p:txBody>
          <a:bodyPr>
            <a:normAutofit/>
          </a:bodyPr>
          <a:lstStyle/>
          <a:p>
            <a:r>
              <a:rPr lang="es-ES" sz="6000" b="1" dirty="0"/>
              <a:t>Retorno de inversión</a:t>
            </a:r>
            <a:endParaRPr lang="es-DO" sz="6000" b="1" dirty="0"/>
          </a:p>
        </p:txBody>
      </p:sp>
      <p:sp>
        <p:nvSpPr>
          <p:cNvPr id="3" name="Content Placeholder 2">
            <a:extLst>
              <a:ext uri="{FF2B5EF4-FFF2-40B4-BE49-F238E27FC236}">
                <a16:creationId xmlns:a16="http://schemas.microsoft.com/office/drawing/2014/main" id="{146274D2-CBC0-41A7-B2E8-8F1AF35CCC46}"/>
              </a:ext>
            </a:extLst>
          </p:cNvPr>
          <p:cNvSpPr>
            <a:spLocks noGrp="1"/>
          </p:cNvSpPr>
          <p:nvPr>
            <p:ph idx="1"/>
          </p:nvPr>
        </p:nvSpPr>
        <p:spPr>
          <a:xfrm>
            <a:off x="913795" y="2182468"/>
            <a:ext cx="5646031" cy="4675532"/>
          </a:xfrm>
        </p:spPr>
        <p:txBody>
          <a:bodyPr>
            <a:normAutofit/>
          </a:bodyPr>
          <a:lstStyle/>
          <a:p>
            <a:pPr marL="36900" indent="0" algn="just">
              <a:buNone/>
            </a:pPr>
            <a:r>
              <a:rPr lang="es-ES" sz="2800" dirty="0"/>
              <a:t>Le aseguramos con total confianza que con tan solo 2 meses después de haber contratado nuestros servicios usted habrá recuperado el 100% de su inversión a través del trafico publicitario de su sitio web.</a:t>
            </a:r>
            <a:endParaRPr lang="es-DO" sz="2800" dirty="0"/>
          </a:p>
        </p:txBody>
      </p:sp>
      <p:pic>
        <p:nvPicPr>
          <p:cNvPr id="7" name="Imagen 6">
            <a:extLst>
              <a:ext uri="{FF2B5EF4-FFF2-40B4-BE49-F238E27FC236}">
                <a16:creationId xmlns:a16="http://schemas.microsoft.com/office/drawing/2014/main" id="{34DAC071-D6FF-44CE-9D4F-DBCA685C3915}"/>
              </a:ext>
            </a:extLst>
          </p:cNvPr>
          <p:cNvPicPr>
            <a:picLocks noChangeAspect="1"/>
          </p:cNvPicPr>
          <p:nvPr/>
        </p:nvPicPr>
        <p:blipFill rotWithShape="1">
          <a:blip r:embed="rId2"/>
          <a:srcRect l="12014" r="12297"/>
          <a:stretch/>
        </p:blipFill>
        <p:spPr>
          <a:xfrm>
            <a:off x="6758608" y="1861931"/>
            <a:ext cx="5155096" cy="4763782"/>
          </a:xfrm>
          <a:prstGeom prst="rect">
            <a:avLst/>
          </a:prstGeom>
        </p:spPr>
      </p:pic>
      <p:pic>
        <p:nvPicPr>
          <p:cNvPr id="8" name="Imagen 7">
            <a:extLst>
              <a:ext uri="{FF2B5EF4-FFF2-40B4-BE49-F238E27FC236}">
                <a16:creationId xmlns:a16="http://schemas.microsoft.com/office/drawing/2014/main" id="{ABA6BF25-D571-4A16-AF58-4DF01F739794}"/>
              </a:ext>
            </a:extLst>
          </p:cNvPr>
          <p:cNvPicPr>
            <a:picLocks noChangeAspect="1"/>
          </p:cNvPicPr>
          <p:nvPr/>
        </p:nvPicPr>
        <p:blipFill>
          <a:blip r:embed="rId3"/>
          <a:stretch>
            <a:fillRect/>
          </a:stretch>
        </p:blipFill>
        <p:spPr>
          <a:xfrm>
            <a:off x="29136" y="5453018"/>
            <a:ext cx="1397263" cy="1404982"/>
          </a:xfrm>
          <a:prstGeom prst="rect">
            <a:avLst/>
          </a:prstGeom>
        </p:spPr>
      </p:pic>
    </p:spTree>
    <p:extLst>
      <p:ext uri="{BB962C8B-B14F-4D97-AF65-F5344CB8AC3E}">
        <p14:creationId xmlns:p14="http://schemas.microsoft.com/office/powerpoint/2010/main" val="4105642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32204A42-A517-4E36-8201-BE96ADD7AE65}"/>
              </a:ext>
            </a:extLst>
          </p:cNvPr>
          <p:cNvPicPr>
            <a:picLocks noGrp="1" noChangeAspect="1"/>
          </p:cNvPicPr>
          <p:nvPr>
            <p:ph idx="1"/>
          </p:nvPr>
        </p:nvPicPr>
        <p:blipFill>
          <a:blip r:embed="rId2"/>
          <a:stretch>
            <a:fillRect/>
          </a:stretch>
        </p:blipFill>
        <p:spPr>
          <a:xfrm>
            <a:off x="0" y="0"/>
            <a:ext cx="12192000" cy="6858000"/>
          </a:xfrm>
        </p:spPr>
      </p:pic>
      <p:sp>
        <p:nvSpPr>
          <p:cNvPr id="2" name="Title 1">
            <a:extLst>
              <a:ext uri="{FF2B5EF4-FFF2-40B4-BE49-F238E27FC236}">
                <a16:creationId xmlns:a16="http://schemas.microsoft.com/office/drawing/2014/main" id="{473D0726-EB54-4F9D-91BF-4560657733C4}"/>
              </a:ext>
            </a:extLst>
          </p:cNvPr>
          <p:cNvSpPr>
            <a:spLocks noGrp="1"/>
          </p:cNvSpPr>
          <p:nvPr>
            <p:ph type="title"/>
          </p:nvPr>
        </p:nvSpPr>
        <p:spPr>
          <a:xfrm>
            <a:off x="919119" y="407090"/>
            <a:ext cx="10353762" cy="1257300"/>
          </a:xfrm>
        </p:spPr>
        <p:txBody>
          <a:bodyPr>
            <a:normAutofit/>
          </a:bodyPr>
          <a:lstStyle/>
          <a:p>
            <a:r>
              <a:rPr lang="es-ES" sz="6000" b="1" dirty="0">
                <a:solidFill>
                  <a:schemeClr val="bg1"/>
                </a:solidFill>
              </a:rPr>
              <a:t>Competencias</a:t>
            </a:r>
            <a:endParaRPr lang="es-DO" sz="6000" b="1" dirty="0">
              <a:solidFill>
                <a:schemeClr val="bg1"/>
              </a:solidFill>
            </a:endParaRPr>
          </a:p>
        </p:txBody>
      </p:sp>
    </p:spTree>
    <p:extLst>
      <p:ext uri="{BB962C8B-B14F-4D97-AF65-F5344CB8AC3E}">
        <p14:creationId xmlns:p14="http://schemas.microsoft.com/office/powerpoint/2010/main" val="1947930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7BA2-CB58-4749-A686-2C897A986767}"/>
              </a:ext>
            </a:extLst>
          </p:cNvPr>
          <p:cNvSpPr>
            <a:spLocks noGrp="1"/>
          </p:cNvSpPr>
          <p:nvPr>
            <p:ph type="title"/>
          </p:nvPr>
        </p:nvSpPr>
        <p:spPr/>
        <p:txBody>
          <a:bodyPr>
            <a:normAutofit/>
          </a:bodyPr>
          <a:lstStyle/>
          <a:p>
            <a:r>
              <a:rPr lang="es-ES" sz="6000" b="1" dirty="0"/>
              <a:t>Competencias</a:t>
            </a:r>
            <a:endParaRPr lang="es-DO" sz="6000" b="1" dirty="0"/>
          </a:p>
        </p:txBody>
      </p:sp>
      <p:sp>
        <p:nvSpPr>
          <p:cNvPr id="3" name="Content Placeholder 2">
            <a:extLst>
              <a:ext uri="{FF2B5EF4-FFF2-40B4-BE49-F238E27FC236}">
                <a16:creationId xmlns:a16="http://schemas.microsoft.com/office/drawing/2014/main" id="{4587B581-122C-41B6-9177-72AC082F3E02}"/>
              </a:ext>
            </a:extLst>
          </p:cNvPr>
          <p:cNvSpPr>
            <a:spLocks noGrp="1"/>
          </p:cNvSpPr>
          <p:nvPr>
            <p:ph idx="1"/>
          </p:nvPr>
        </p:nvSpPr>
        <p:spPr/>
        <p:txBody>
          <a:bodyPr/>
          <a:lstStyle/>
          <a:p>
            <a:r>
              <a:rPr lang="es-DO" sz="2800" dirty="0"/>
              <a:t>Wix</a:t>
            </a:r>
          </a:p>
          <a:p>
            <a:r>
              <a:rPr lang="es-DO" sz="2800" dirty="0"/>
              <a:t>Vanessa Simpson - Web </a:t>
            </a:r>
            <a:r>
              <a:rPr lang="es-DO" sz="2800" dirty="0" err="1"/>
              <a:t>Design</a:t>
            </a:r>
            <a:r>
              <a:rPr lang="es-DO" sz="2800" dirty="0"/>
              <a:t> &amp; </a:t>
            </a:r>
            <a:r>
              <a:rPr lang="es-DO" sz="2800" dirty="0" err="1"/>
              <a:t>Development</a:t>
            </a:r>
            <a:r>
              <a:rPr lang="es-DO" sz="2800" dirty="0"/>
              <a:t> </a:t>
            </a:r>
          </a:p>
          <a:p>
            <a:r>
              <a:rPr lang="es-DO" sz="2800" dirty="0" err="1"/>
              <a:t>XooWebs</a:t>
            </a:r>
            <a:endParaRPr lang="es-DO" sz="2800" dirty="0"/>
          </a:p>
          <a:p>
            <a:r>
              <a:rPr lang="es-DO" sz="2800" dirty="0"/>
              <a:t>Creativa Diseño Web &amp; Marketing Digital</a:t>
            </a:r>
          </a:p>
          <a:p>
            <a:endParaRPr lang="es-DO" dirty="0"/>
          </a:p>
        </p:txBody>
      </p:sp>
      <p:pic>
        <p:nvPicPr>
          <p:cNvPr id="5" name="Imagen 4">
            <a:extLst>
              <a:ext uri="{FF2B5EF4-FFF2-40B4-BE49-F238E27FC236}">
                <a16:creationId xmlns:a16="http://schemas.microsoft.com/office/drawing/2014/main" id="{D03E10BD-000A-477A-BE35-C0DA70FAFF7C}"/>
              </a:ext>
            </a:extLst>
          </p:cNvPr>
          <p:cNvPicPr>
            <a:picLocks noChangeAspect="1"/>
          </p:cNvPicPr>
          <p:nvPr/>
        </p:nvPicPr>
        <p:blipFill>
          <a:blip r:embed="rId2"/>
          <a:stretch>
            <a:fillRect/>
          </a:stretch>
        </p:blipFill>
        <p:spPr>
          <a:xfrm>
            <a:off x="10794737" y="5453018"/>
            <a:ext cx="1397263" cy="1404982"/>
          </a:xfrm>
          <a:prstGeom prst="rect">
            <a:avLst/>
          </a:prstGeom>
        </p:spPr>
      </p:pic>
    </p:spTree>
    <p:extLst>
      <p:ext uri="{BB962C8B-B14F-4D97-AF65-F5344CB8AC3E}">
        <p14:creationId xmlns:p14="http://schemas.microsoft.com/office/powerpoint/2010/main" val="3557068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B1B3D-E8CD-41EC-AC18-4CEA486B1CC6}"/>
              </a:ext>
            </a:extLst>
          </p:cNvPr>
          <p:cNvSpPr>
            <a:spLocks noGrp="1"/>
          </p:cNvSpPr>
          <p:nvPr>
            <p:ph type="title"/>
          </p:nvPr>
        </p:nvSpPr>
        <p:spPr>
          <a:xfrm>
            <a:off x="119270" y="609600"/>
            <a:ext cx="11887200" cy="1257300"/>
          </a:xfrm>
        </p:spPr>
        <p:txBody>
          <a:bodyPr>
            <a:normAutofit/>
          </a:bodyPr>
          <a:lstStyle/>
          <a:p>
            <a:r>
              <a:rPr lang="es-ES" sz="6000" b="1" dirty="0"/>
              <a:t>Ventajas sobre nuestras competencias</a:t>
            </a:r>
            <a:endParaRPr lang="es-DO" sz="6000" b="1" dirty="0"/>
          </a:p>
        </p:txBody>
      </p:sp>
      <p:sp>
        <p:nvSpPr>
          <p:cNvPr id="3" name="Content Placeholder 2">
            <a:extLst>
              <a:ext uri="{FF2B5EF4-FFF2-40B4-BE49-F238E27FC236}">
                <a16:creationId xmlns:a16="http://schemas.microsoft.com/office/drawing/2014/main" id="{532E8DBD-47D3-43E7-AA9B-0997FCD397D1}"/>
              </a:ext>
            </a:extLst>
          </p:cNvPr>
          <p:cNvSpPr>
            <a:spLocks noGrp="1"/>
          </p:cNvSpPr>
          <p:nvPr>
            <p:ph idx="1"/>
          </p:nvPr>
        </p:nvSpPr>
        <p:spPr/>
        <p:txBody>
          <a:bodyPr>
            <a:normAutofit/>
          </a:bodyPr>
          <a:lstStyle/>
          <a:p>
            <a:r>
              <a:rPr lang="es-ES" sz="2800" dirty="0"/>
              <a:t>Calidad – Precio.</a:t>
            </a:r>
          </a:p>
          <a:p>
            <a:r>
              <a:rPr lang="es-ES" sz="2800" dirty="0"/>
              <a:t>Seguridad.</a:t>
            </a:r>
          </a:p>
          <a:p>
            <a:r>
              <a:rPr lang="es-ES" sz="2800" dirty="0"/>
              <a:t>Atención al cliente inmediata las 24 horas del día</a:t>
            </a:r>
            <a:r>
              <a:rPr lang="es-ES" sz="2100" dirty="0"/>
              <a:t>.</a:t>
            </a:r>
          </a:p>
        </p:txBody>
      </p:sp>
      <p:pic>
        <p:nvPicPr>
          <p:cNvPr id="5" name="Imagen 4">
            <a:extLst>
              <a:ext uri="{FF2B5EF4-FFF2-40B4-BE49-F238E27FC236}">
                <a16:creationId xmlns:a16="http://schemas.microsoft.com/office/drawing/2014/main" id="{908E1A79-FA88-4B72-9346-3D9EEF095D11}"/>
              </a:ext>
            </a:extLst>
          </p:cNvPr>
          <p:cNvPicPr>
            <a:picLocks noChangeAspect="1"/>
          </p:cNvPicPr>
          <p:nvPr/>
        </p:nvPicPr>
        <p:blipFill>
          <a:blip r:embed="rId2"/>
          <a:stretch>
            <a:fillRect/>
          </a:stretch>
        </p:blipFill>
        <p:spPr>
          <a:xfrm>
            <a:off x="10794737" y="5453018"/>
            <a:ext cx="1397263" cy="1404982"/>
          </a:xfrm>
          <a:prstGeom prst="rect">
            <a:avLst/>
          </a:prstGeom>
        </p:spPr>
      </p:pic>
    </p:spTree>
    <p:extLst>
      <p:ext uri="{BB962C8B-B14F-4D97-AF65-F5344CB8AC3E}">
        <p14:creationId xmlns:p14="http://schemas.microsoft.com/office/powerpoint/2010/main" val="261299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DF30-E06E-4E63-81D3-267CE96F9DDD}"/>
              </a:ext>
            </a:extLst>
          </p:cNvPr>
          <p:cNvSpPr>
            <a:spLocks noGrp="1"/>
          </p:cNvSpPr>
          <p:nvPr>
            <p:ph type="title"/>
          </p:nvPr>
        </p:nvSpPr>
        <p:spPr/>
        <p:txBody>
          <a:bodyPr>
            <a:normAutofit/>
          </a:bodyPr>
          <a:lstStyle/>
          <a:p>
            <a:r>
              <a:rPr lang="es-ES" sz="6000" b="1" dirty="0"/>
              <a:t>Precios</a:t>
            </a:r>
            <a:endParaRPr lang="es-DO" sz="6000" b="1" dirty="0"/>
          </a:p>
        </p:txBody>
      </p:sp>
      <p:sp>
        <p:nvSpPr>
          <p:cNvPr id="3" name="Content Placeholder 2">
            <a:extLst>
              <a:ext uri="{FF2B5EF4-FFF2-40B4-BE49-F238E27FC236}">
                <a16:creationId xmlns:a16="http://schemas.microsoft.com/office/drawing/2014/main" id="{6A4607E0-F48E-4651-89C9-7106A121E2ED}"/>
              </a:ext>
            </a:extLst>
          </p:cNvPr>
          <p:cNvSpPr>
            <a:spLocks noGrp="1"/>
          </p:cNvSpPr>
          <p:nvPr>
            <p:ph idx="1"/>
          </p:nvPr>
        </p:nvSpPr>
        <p:spPr>
          <a:xfrm>
            <a:off x="913795" y="2076450"/>
            <a:ext cx="7209788" cy="4602646"/>
          </a:xfrm>
        </p:spPr>
        <p:txBody>
          <a:bodyPr>
            <a:normAutofit fontScale="92500" lnSpcReduction="10000"/>
          </a:bodyPr>
          <a:lstStyle/>
          <a:p>
            <a:pPr marL="36900" indent="0">
              <a:buNone/>
            </a:pPr>
            <a:r>
              <a:rPr lang="es-ES" sz="3000" b="1" dirty="0"/>
              <a:t>Plan Básico</a:t>
            </a:r>
          </a:p>
          <a:p>
            <a:pPr marL="36900" indent="0">
              <a:buNone/>
            </a:pPr>
            <a:r>
              <a:rPr lang="es-ES" sz="3000" dirty="0"/>
              <a:t>Incluye un sitio sencillo con poca interactividad.</a:t>
            </a:r>
          </a:p>
          <a:p>
            <a:r>
              <a:rPr lang="es-ES" sz="3000" dirty="0"/>
              <a:t>RD$6,000.00</a:t>
            </a:r>
          </a:p>
          <a:p>
            <a:endParaRPr lang="es-ES" sz="3000" dirty="0"/>
          </a:p>
          <a:p>
            <a:pPr marL="36900" indent="0">
              <a:buNone/>
            </a:pPr>
            <a:r>
              <a:rPr lang="es-ES" sz="3000" b="1" dirty="0"/>
              <a:t>Plan Completo</a:t>
            </a:r>
          </a:p>
          <a:p>
            <a:pPr marL="36900" indent="0">
              <a:buNone/>
            </a:pPr>
            <a:r>
              <a:rPr lang="es-ES" sz="3000" dirty="0"/>
              <a:t>Incluye un sitio más completo y con mayor número de páginas.</a:t>
            </a:r>
          </a:p>
          <a:p>
            <a:r>
              <a:rPr lang="es-ES" sz="3000" dirty="0"/>
              <a:t>RD$13,000.00</a:t>
            </a:r>
          </a:p>
          <a:p>
            <a:pPr marL="36900" indent="0">
              <a:buNone/>
            </a:pPr>
            <a:endParaRPr lang="es-ES" dirty="0"/>
          </a:p>
        </p:txBody>
      </p:sp>
      <p:sp>
        <p:nvSpPr>
          <p:cNvPr id="4" name="CuadroTexto 3">
            <a:extLst>
              <a:ext uri="{FF2B5EF4-FFF2-40B4-BE49-F238E27FC236}">
                <a16:creationId xmlns:a16="http://schemas.microsoft.com/office/drawing/2014/main" id="{434ACE0C-86BF-41C9-9B7C-6D4DD6C5D119}"/>
              </a:ext>
            </a:extLst>
          </p:cNvPr>
          <p:cNvSpPr txBox="1"/>
          <p:nvPr/>
        </p:nvSpPr>
        <p:spPr>
          <a:xfrm>
            <a:off x="4237251" y="6248400"/>
            <a:ext cx="6557486" cy="461665"/>
          </a:xfrm>
          <a:prstGeom prst="rect">
            <a:avLst/>
          </a:prstGeom>
          <a:noFill/>
        </p:spPr>
        <p:txBody>
          <a:bodyPr wrap="square" rtlCol="0">
            <a:spAutoFit/>
          </a:bodyPr>
          <a:lstStyle/>
          <a:p>
            <a:r>
              <a:rPr lang="es-DO" sz="2400" dirty="0">
                <a:solidFill>
                  <a:srgbClr val="FFFF00"/>
                </a:solidFill>
              </a:rPr>
              <a:t>¡Ambos planes poseen 2 meses gratis de publicidad!</a:t>
            </a:r>
          </a:p>
        </p:txBody>
      </p:sp>
      <p:pic>
        <p:nvPicPr>
          <p:cNvPr id="6" name="Imagen 5">
            <a:extLst>
              <a:ext uri="{FF2B5EF4-FFF2-40B4-BE49-F238E27FC236}">
                <a16:creationId xmlns:a16="http://schemas.microsoft.com/office/drawing/2014/main" id="{2C0D233B-E79D-49E1-BD17-57FAD2EB2BDA}"/>
              </a:ext>
            </a:extLst>
          </p:cNvPr>
          <p:cNvPicPr>
            <a:picLocks noChangeAspect="1"/>
          </p:cNvPicPr>
          <p:nvPr/>
        </p:nvPicPr>
        <p:blipFill>
          <a:blip r:embed="rId2"/>
          <a:stretch>
            <a:fillRect/>
          </a:stretch>
        </p:blipFill>
        <p:spPr>
          <a:xfrm>
            <a:off x="10794737" y="5453018"/>
            <a:ext cx="1397263" cy="1404982"/>
          </a:xfrm>
          <a:prstGeom prst="rect">
            <a:avLst/>
          </a:prstGeom>
        </p:spPr>
      </p:pic>
    </p:spTree>
    <p:extLst>
      <p:ext uri="{BB962C8B-B14F-4D97-AF65-F5344CB8AC3E}">
        <p14:creationId xmlns:p14="http://schemas.microsoft.com/office/powerpoint/2010/main" val="423526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3" y="10"/>
            <a:ext cx="6265647"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s-DO" sz="6000" b="1" dirty="0"/>
              <a:t>Fundadores</a:t>
            </a:r>
            <a:r>
              <a:rPr lang="en-US" sz="4000" b="1" dirty="0"/>
              <a:t>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marL="36900" lvl="0" indent="0">
              <a:buNone/>
            </a:pPr>
            <a:r>
              <a:rPr lang="en-US" sz="2800" dirty="0"/>
              <a:t>Ralph Saint Preux </a:t>
            </a:r>
          </a:p>
          <a:p>
            <a:pPr marL="36900" lvl="0" indent="0">
              <a:buNone/>
            </a:pPr>
            <a:r>
              <a:rPr lang="en-US" sz="2800" dirty="0"/>
              <a:t>Michael Pérez </a:t>
            </a:r>
          </a:p>
          <a:p>
            <a:pPr marL="36900" lvl="0" indent="0">
              <a:buNone/>
            </a:pPr>
            <a:r>
              <a:rPr lang="en-US" sz="2800" dirty="0"/>
              <a:t>Jonathan Sepulveda M.</a:t>
            </a:r>
          </a:p>
          <a:p>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7B90984E-768A-4593-A768-867515D984CE}"/>
              </a:ext>
            </a:extLst>
          </p:cNvPr>
          <p:cNvPicPr>
            <a:picLocks noChangeAspect="1"/>
          </p:cNvPicPr>
          <p:nvPr/>
        </p:nvPicPr>
        <p:blipFill rotWithShape="1">
          <a:blip r:embed="rId2"/>
          <a:srcRect t="9108" b="6721"/>
          <a:stretch/>
        </p:blipFill>
        <p:spPr>
          <a:xfrm>
            <a:off x="6090676" y="3283226"/>
            <a:ext cx="6072188" cy="3574774"/>
          </a:xfrm>
          <a:prstGeom prst="rect">
            <a:avLst/>
          </a:prstGeom>
        </p:spPr>
      </p:pic>
      <p:sp>
        <p:nvSpPr>
          <p:cNvPr id="2" name="Title 1">
            <a:extLst>
              <a:ext uri="{FF2B5EF4-FFF2-40B4-BE49-F238E27FC236}">
                <a16:creationId xmlns:a16="http://schemas.microsoft.com/office/drawing/2014/main" id="{D9C01907-8B8B-4B9C-8D2F-17073E3E774F}"/>
              </a:ext>
            </a:extLst>
          </p:cNvPr>
          <p:cNvSpPr>
            <a:spLocks noGrp="1"/>
          </p:cNvSpPr>
          <p:nvPr>
            <p:ph type="title"/>
          </p:nvPr>
        </p:nvSpPr>
        <p:spPr/>
        <p:txBody>
          <a:bodyPr/>
          <a:lstStyle/>
          <a:p>
            <a:r>
              <a:rPr lang="es-ES" b="1" dirty="0"/>
              <a:t>Promoción para nuevos clientes</a:t>
            </a:r>
            <a:endParaRPr lang="es-DO" b="1" dirty="0"/>
          </a:p>
        </p:txBody>
      </p:sp>
      <p:sp>
        <p:nvSpPr>
          <p:cNvPr id="3" name="Content Placeholder 2">
            <a:extLst>
              <a:ext uri="{FF2B5EF4-FFF2-40B4-BE49-F238E27FC236}">
                <a16:creationId xmlns:a16="http://schemas.microsoft.com/office/drawing/2014/main" id="{7F3DB3DD-0E3F-4774-99E8-92BCFEAE6F17}"/>
              </a:ext>
            </a:extLst>
          </p:cNvPr>
          <p:cNvSpPr>
            <a:spLocks noGrp="1"/>
          </p:cNvSpPr>
          <p:nvPr>
            <p:ph idx="1"/>
          </p:nvPr>
        </p:nvSpPr>
        <p:spPr>
          <a:xfrm>
            <a:off x="913795" y="2076450"/>
            <a:ext cx="10353762" cy="1687167"/>
          </a:xfrm>
        </p:spPr>
        <p:txBody>
          <a:bodyPr/>
          <a:lstStyle/>
          <a:p>
            <a:pPr marL="36900" indent="0" algn="just">
              <a:buNone/>
            </a:pPr>
            <a:r>
              <a:rPr lang="es-ES" sz="2800" dirty="0"/>
              <a:t>Si contratas nuestros servicios antes del 25 de diciembre, obtendrás 5 meses de publicidad gratis, para que así más personas puedan conocer tu sitio.</a:t>
            </a:r>
            <a:endParaRPr lang="es-DO" sz="2800" dirty="0"/>
          </a:p>
          <a:p>
            <a:pPr marL="36900" indent="0">
              <a:buNone/>
            </a:pPr>
            <a:endParaRPr lang="es-ES" sz="2400" dirty="0"/>
          </a:p>
        </p:txBody>
      </p:sp>
      <p:pic>
        <p:nvPicPr>
          <p:cNvPr id="12" name="Imagen 11">
            <a:extLst>
              <a:ext uri="{FF2B5EF4-FFF2-40B4-BE49-F238E27FC236}">
                <a16:creationId xmlns:a16="http://schemas.microsoft.com/office/drawing/2014/main" id="{07F36169-1C84-443C-B4DD-8329A0F025DE}"/>
              </a:ext>
            </a:extLst>
          </p:cNvPr>
          <p:cNvPicPr>
            <a:picLocks noChangeAspect="1"/>
          </p:cNvPicPr>
          <p:nvPr/>
        </p:nvPicPr>
        <p:blipFill>
          <a:blip r:embed="rId3"/>
          <a:stretch>
            <a:fillRect/>
          </a:stretch>
        </p:blipFill>
        <p:spPr>
          <a:xfrm>
            <a:off x="29136" y="5453018"/>
            <a:ext cx="1397263" cy="1404982"/>
          </a:xfrm>
          <a:prstGeom prst="rect">
            <a:avLst/>
          </a:prstGeom>
        </p:spPr>
      </p:pic>
    </p:spTree>
    <p:extLst>
      <p:ext uri="{BB962C8B-B14F-4D97-AF65-F5344CB8AC3E}">
        <p14:creationId xmlns:p14="http://schemas.microsoft.com/office/powerpoint/2010/main" val="716574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B81E04-444C-4F2F-AC9B-6BDCA8D660F2}"/>
              </a:ext>
            </a:extLst>
          </p:cNvPr>
          <p:cNvSpPr>
            <a:spLocks noGrp="1"/>
          </p:cNvSpPr>
          <p:nvPr>
            <p:ph type="ctrTitle"/>
          </p:nvPr>
        </p:nvSpPr>
        <p:spPr>
          <a:xfrm>
            <a:off x="1370693" y="1364974"/>
            <a:ext cx="9440034" cy="2829715"/>
          </a:xfrm>
        </p:spPr>
        <p:txBody>
          <a:bodyPr>
            <a:normAutofit fontScale="90000"/>
          </a:bodyPr>
          <a:lstStyle/>
          <a:p>
            <a:pPr algn="l"/>
            <a:r>
              <a:rPr lang="es-DO" b="1" dirty="0">
                <a:solidFill>
                  <a:srgbClr val="00B0F0"/>
                </a:solidFill>
              </a:rPr>
              <a:t>&lt;p&gt;</a:t>
            </a:r>
            <a:br>
              <a:rPr lang="es-DO" b="1" dirty="0">
                <a:solidFill>
                  <a:srgbClr val="00B0F0"/>
                </a:solidFill>
              </a:rPr>
            </a:br>
            <a:r>
              <a:rPr lang="es-DO" b="1" dirty="0">
                <a:solidFill>
                  <a:schemeClr val="tx1"/>
                </a:solidFill>
              </a:rPr>
              <a:t>Si lo puedes imaginar, lo podemos programar.</a:t>
            </a:r>
            <a:br>
              <a:rPr lang="es-DO" b="1" dirty="0">
                <a:solidFill>
                  <a:schemeClr val="tx1"/>
                </a:solidFill>
              </a:rPr>
            </a:br>
            <a:r>
              <a:rPr lang="es-DO" b="1" dirty="0">
                <a:solidFill>
                  <a:srgbClr val="00B0F0"/>
                </a:solidFill>
              </a:rPr>
              <a:t>&lt;/p&gt;</a:t>
            </a:r>
          </a:p>
        </p:txBody>
      </p:sp>
      <p:sp>
        <p:nvSpPr>
          <p:cNvPr id="3" name="Subtítulo 2">
            <a:extLst>
              <a:ext uri="{FF2B5EF4-FFF2-40B4-BE49-F238E27FC236}">
                <a16:creationId xmlns:a16="http://schemas.microsoft.com/office/drawing/2014/main" id="{58851AB9-ACBE-4F3B-8706-36E2B8B997CD}"/>
              </a:ext>
            </a:extLst>
          </p:cNvPr>
          <p:cNvSpPr>
            <a:spLocks noGrp="1"/>
          </p:cNvSpPr>
          <p:nvPr>
            <p:ph type="subTitle" idx="1"/>
          </p:nvPr>
        </p:nvSpPr>
        <p:spPr>
          <a:xfrm>
            <a:off x="1370693" y="4443159"/>
            <a:ext cx="9440034" cy="725189"/>
          </a:xfrm>
        </p:spPr>
        <p:txBody>
          <a:bodyPr/>
          <a:lstStyle/>
          <a:p>
            <a:r>
              <a:rPr lang="es-DO" b="1" dirty="0">
                <a:solidFill>
                  <a:srgbClr val="FFFF00"/>
                </a:solidFill>
              </a:rPr>
              <a:t>RIM Web Services</a:t>
            </a:r>
          </a:p>
        </p:txBody>
      </p:sp>
      <p:pic>
        <p:nvPicPr>
          <p:cNvPr id="5" name="Imagen 4">
            <a:extLst>
              <a:ext uri="{FF2B5EF4-FFF2-40B4-BE49-F238E27FC236}">
                <a16:creationId xmlns:a16="http://schemas.microsoft.com/office/drawing/2014/main" id="{A8AF1B92-4B15-4569-9FFC-C6EA8BC89050}"/>
              </a:ext>
            </a:extLst>
          </p:cNvPr>
          <p:cNvPicPr>
            <a:picLocks noChangeAspect="1"/>
          </p:cNvPicPr>
          <p:nvPr/>
        </p:nvPicPr>
        <p:blipFill>
          <a:blip r:embed="rId2"/>
          <a:stretch>
            <a:fillRect/>
          </a:stretch>
        </p:blipFill>
        <p:spPr>
          <a:xfrm>
            <a:off x="5392078" y="5168348"/>
            <a:ext cx="1397263" cy="1404982"/>
          </a:xfrm>
          <a:prstGeom prst="rect">
            <a:avLst/>
          </a:prstGeom>
        </p:spPr>
      </p:pic>
    </p:spTree>
    <p:extLst>
      <p:ext uri="{BB962C8B-B14F-4D97-AF65-F5344CB8AC3E}">
        <p14:creationId xmlns:p14="http://schemas.microsoft.com/office/powerpoint/2010/main" val="2611190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5EC8D-087D-4A56-888A-9EFB35FD787E}"/>
              </a:ext>
            </a:extLst>
          </p:cNvPr>
          <p:cNvSpPr>
            <a:spLocks noGrp="1"/>
          </p:cNvSpPr>
          <p:nvPr>
            <p:ph type="title"/>
          </p:nvPr>
        </p:nvSpPr>
        <p:spPr/>
        <p:txBody>
          <a:bodyPr>
            <a:normAutofit/>
          </a:bodyPr>
          <a:lstStyle/>
          <a:p>
            <a:r>
              <a:rPr lang="es-ES" sz="6000" b="1" dirty="0"/>
              <a:t>¿Qué es RIM Web Services?</a:t>
            </a:r>
            <a:endParaRPr lang="es-DO" sz="6000" b="1" dirty="0"/>
          </a:p>
        </p:txBody>
      </p:sp>
      <p:sp>
        <p:nvSpPr>
          <p:cNvPr id="3" name="Content Placeholder 2">
            <a:extLst>
              <a:ext uri="{FF2B5EF4-FFF2-40B4-BE49-F238E27FC236}">
                <a16:creationId xmlns:a16="http://schemas.microsoft.com/office/drawing/2014/main" id="{76D9B64F-1FA8-41C9-A5B6-F62777ECA504}"/>
              </a:ext>
            </a:extLst>
          </p:cNvPr>
          <p:cNvSpPr>
            <a:spLocks noGrp="1"/>
          </p:cNvSpPr>
          <p:nvPr>
            <p:ph idx="1"/>
          </p:nvPr>
        </p:nvSpPr>
        <p:spPr>
          <a:xfrm>
            <a:off x="913795" y="2208973"/>
            <a:ext cx="10353762" cy="2548558"/>
          </a:xfrm>
        </p:spPr>
        <p:txBody>
          <a:bodyPr/>
          <a:lstStyle/>
          <a:p>
            <a:pPr marL="36900" indent="0" algn="just">
              <a:buNone/>
            </a:pPr>
            <a:r>
              <a:rPr lang="es-ES" sz="2800" dirty="0"/>
              <a:t>Somos una empresa especializada en el desarrollo de sitios web, desde nuestros inicios en el año 2011 nos hemos dado a la tarea de ofrecer un servicio único a nuestros clientes y de esa manera tener un gran historial de satisfacción en las personas que nos contratan.</a:t>
            </a:r>
          </a:p>
          <a:p>
            <a:endParaRPr lang="es-ES" dirty="0"/>
          </a:p>
        </p:txBody>
      </p:sp>
      <p:pic>
        <p:nvPicPr>
          <p:cNvPr id="4" name="Imagen 3">
            <a:extLst>
              <a:ext uri="{FF2B5EF4-FFF2-40B4-BE49-F238E27FC236}">
                <a16:creationId xmlns:a16="http://schemas.microsoft.com/office/drawing/2014/main" id="{B3705AF2-63C7-4AF8-B15A-30BEE6E70A57}"/>
              </a:ext>
            </a:extLst>
          </p:cNvPr>
          <p:cNvPicPr>
            <a:picLocks noChangeAspect="1"/>
          </p:cNvPicPr>
          <p:nvPr/>
        </p:nvPicPr>
        <p:blipFill>
          <a:blip r:embed="rId2"/>
          <a:stretch>
            <a:fillRect/>
          </a:stretch>
        </p:blipFill>
        <p:spPr>
          <a:xfrm>
            <a:off x="29136" y="5453018"/>
            <a:ext cx="1397263" cy="1404982"/>
          </a:xfrm>
          <a:prstGeom prst="rect">
            <a:avLst/>
          </a:prstGeom>
        </p:spPr>
      </p:pic>
    </p:spTree>
    <p:extLst>
      <p:ext uri="{BB962C8B-B14F-4D97-AF65-F5344CB8AC3E}">
        <p14:creationId xmlns:p14="http://schemas.microsoft.com/office/powerpoint/2010/main" val="386695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624E06-39C0-4248-BBFD-28CC1E34A71D}"/>
              </a:ext>
            </a:extLst>
          </p:cNvPr>
          <p:cNvSpPr>
            <a:spLocks noGrp="1"/>
          </p:cNvSpPr>
          <p:nvPr>
            <p:ph type="ctrTitle"/>
          </p:nvPr>
        </p:nvSpPr>
        <p:spPr/>
        <p:txBody>
          <a:bodyPr/>
          <a:lstStyle/>
          <a:p>
            <a:r>
              <a:rPr lang="es-DO" b="1" dirty="0">
                <a:solidFill>
                  <a:srgbClr val="FFFF00"/>
                </a:solidFill>
              </a:rPr>
              <a:t>Plan de Empresa</a:t>
            </a:r>
          </a:p>
        </p:txBody>
      </p:sp>
    </p:spTree>
    <p:extLst>
      <p:ext uri="{BB962C8B-B14F-4D97-AF65-F5344CB8AC3E}">
        <p14:creationId xmlns:p14="http://schemas.microsoft.com/office/powerpoint/2010/main" val="2351893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D0FFB-F675-4D6C-AE4B-DAC6C569E5EA}"/>
              </a:ext>
            </a:extLst>
          </p:cNvPr>
          <p:cNvSpPr>
            <a:spLocks noGrp="1"/>
          </p:cNvSpPr>
          <p:nvPr>
            <p:ph type="title"/>
          </p:nvPr>
        </p:nvSpPr>
        <p:spPr/>
        <p:txBody>
          <a:bodyPr/>
          <a:lstStyle/>
          <a:p>
            <a:r>
              <a:rPr lang="es-ES" b="1" dirty="0"/>
              <a:t>Sobre Nosotros</a:t>
            </a:r>
            <a:endParaRPr lang="es-DO" b="1" dirty="0"/>
          </a:p>
        </p:txBody>
      </p:sp>
      <p:sp>
        <p:nvSpPr>
          <p:cNvPr id="3" name="Content Placeholder 2">
            <a:extLst>
              <a:ext uri="{FF2B5EF4-FFF2-40B4-BE49-F238E27FC236}">
                <a16:creationId xmlns:a16="http://schemas.microsoft.com/office/drawing/2014/main" id="{D0E49DA4-4DDF-4934-9E89-507B34D37109}"/>
              </a:ext>
            </a:extLst>
          </p:cNvPr>
          <p:cNvSpPr>
            <a:spLocks noGrp="1"/>
          </p:cNvSpPr>
          <p:nvPr>
            <p:ph idx="1"/>
          </p:nvPr>
        </p:nvSpPr>
        <p:spPr>
          <a:xfrm>
            <a:off x="913795" y="2076450"/>
            <a:ext cx="10353762" cy="4171950"/>
          </a:xfrm>
        </p:spPr>
        <p:txBody>
          <a:bodyPr>
            <a:normAutofit/>
          </a:bodyPr>
          <a:lstStyle/>
          <a:p>
            <a:pPr marL="36900" indent="0" algn="just" fontAlgn="base">
              <a:buNone/>
            </a:pPr>
            <a:r>
              <a:rPr lang="es-ES" sz="2500" dirty="0"/>
              <a:t>RIM Web </a:t>
            </a:r>
            <a:r>
              <a:rPr lang="es-ES" sz="2500" dirty="0" err="1"/>
              <a:t>Services</a:t>
            </a:r>
            <a:r>
              <a:rPr lang="es-ES" sz="2500" dirty="0"/>
              <a:t> </a:t>
            </a:r>
            <a:r>
              <a:rPr lang="es-ES" sz="2500" b="0" i="0" dirty="0">
                <a:solidFill>
                  <a:schemeClr val="tx1"/>
                </a:solidFill>
                <a:effectLst/>
                <a:latin typeface="+mj-lt"/>
              </a:rPr>
              <a:t>fue creada por 3 fundadores: </a:t>
            </a:r>
            <a:r>
              <a:rPr lang="es-ES" sz="2500" b="1" i="0" dirty="0">
                <a:solidFill>
                  <a:schemeClr val="tx1"/>
                </a:solidFill>
                <a:effectLst/>
                <a:latin typeface="+mj-lt"/>
              </a:rPr>
              <a:t>Michael Pérez, </a:t>
            </a:r>
            <a:r>
              <a:rPr lang="en-US" sz="2400" b="1" dirty="0"/>
              <a:t>Jonathan Sepulveda M. y Ralph Saint Preux</a:t>
            </a:r>
            <a:r>
              <a:rPr lang="en-US" sz="2400" dirty="0"/>
              <a:t>.</a:t>
            </a:r>
            <a:r>
              <a:rPr lang="es-ES" sz="2500" b="0" i="0" dirty="0">
                <a:solidFill>
                  <a:schemeClr val="tx1"/>
                </a:solidFill>
                <a:effectLst/>
                <a:latin typeface="+mj-lt"/>
              </a:rPr>
              <a:t> La idea nació (¡en el rio!) mientras tres amigos construían una página web para desarrollar un trabajo de la universidad. Mientras construían una página web como base de un proyecto universitario, el trío de emprendedores se dio cuenta rápidamente que crear su propio sitio web era difícil, frustrante y muy costoso.</a:t>
            </a:r>
            <a:endParaRPr lang="es-DO" dirty="0"/>
          </a:p>
        </p:txBody>
      </p:sp>
      <p:pic>
        <p:nvPicPr>
          <p:cNvPr id="5" name="Imagen 4">
            <a:extLst>
              <a:ext uri="{FF2B5EF4-FFF2-40B4-BE49-F238E27FC236}">
                <a16:creationId xmlns:a16="http://schemas.microsoft.com/office/drawing/2014/main" id="{033ED4A2-1D6D-4ABE-A010-5AFCEC6B3ED7}"/>
              </a:ext>
            </a:extLst>
          </p:cNvPr>
          <p:cNvPicPr>
            <a:picLocks noChangeAspect="1"/>
          </p:cNvPicPr>
          <p:nvPr/>
        </p:nvPicPr>
        <p:blipFill>
          <a:blip r:embed="rId2"/>
          <a:stretch>
            <a:fillRect/>
          </a:stretch>
        </p:blipFill>
        <p:spPr>
          <a:xfrm>
            <a:off x="10794737" y="5453018"/>
            <a:ext cx="1397263" cy="1404982"/>
          </a:xfrm>
          <a:prstGeom prst="rect">
            <a:avLst/>
          </a:prstGeom>
        </p:spPr>
      </p:pic>
    </p:spTree>
    <p:extLst>
      <p:ext uri="{BB962C8B-B14F-4D97-AF65-F5344CB8AC3E}">
        <p14:creationId xmlns:p14="http://schemas.microsoft.com/office/powerpoint/2010/main" val="4061638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D0FFB-F675-4D6C-AE4B-DAC6C569E5EA}"/>
              </a:ext>
            </a:extLst>
          </p:cNvPr>
          <p:cNvSpPr>
            <a:spLocks noGrp="1"/>
          </p:cNvSpPr>
          <p:nvPr>
            <p:ph type="title"/>
          </p:nvPr>
        </p:nvSpPr>
        <p:spPr/>
        <p:txBody>
          <a:bodyPr/>
          <a:lstStyle/>
          <a:p>
            <a:r>
              <a:rPr lang="es-ES" b="1" dirty="0"/>
              <a:t>Sobre Nosotros</a:t>
            </a:r>
            <a:endParaRPr lang="es-DO" b="1" dirty="0"/>
          </a:p>
        </p:txBody>
      </p:sp>
      <p:sp>
        <p:nvSpPr>
          <p:cNvPr id="3" name="Content Placeholder 2">
            <a:extLst>
              <a:ext uri="{FF2B5EF4-FFF2-40B4-BE49-F238E27FC236}">
                <a16:creationId xmlns:a16="http://schemas.microsoft.com/office/drawing/2014/main" id="{D0E49DA4-4DDF-4934-9E89-507B34D37109}"/>
              </a:ext>
            </a:extLst>
          </p:cNvPr>
          <p:cNvSpPr>
            <a:spLocks noGrp="1"/>
          </p:cNvSpPr>
          <p:nvPr>
            <p:ph idx="1"/>
          </p:nvPr>
        </p:nvSpPr>
        <p:spPr>
          <a:xfrm>
            <a:off x="913795" y="2076450"/>
            <a:ext cx="10353762" cy="4171950"/>
          </a:xfrm>
        </p:spPr>
        <p:txBody>
          <a:bodyPr>
            <a:normAutofit/>
          </a:bodyPr>
          <a:lstStyle/>
          <a:p>
            <a:pPr marL="36900" indent="0" algn="just" fontAlgn="base">
              <a:buNone/>
            </a:pPr>
            <a:r>
              <a:rPr lang="es-ES" sz="2500" b="0" i="0" dirty="0">
                <a:solidFill>
                  <a:schemeClr val="tx1"/>
                </a:solidFill>
                <a:effectLst/>
                <a:latin typeface="+mj-lt"/>
              </a:rPr>
              <a:t>Esta desagradable experiencia fue la que los llevó a que, en ese instante, comenzara a volar la imaginación y decidieran dar la posibilidad a cualquier persona de crear su propia página web sin necesidad de códigos ni conocimientos de diseño. </a:t>
            </a:r>
            <a:endParaRPr lang="es-DO" dirty="0"/>
          </a:p>
        </p:txBody>
      </p:sp>
      <p:pic>
        <p:nvPicPr>
          <p:cNvPr id="5" name="Imagen 4">
            <a:extLst>
              <a:ext uri="{FF2B5EF4-FFF2-40B4-BE49-F238E27FC236}">
                <a16:creationId xmlns:a16="http://schemas.microsoft.com/office/drawing/2014/main" id="{ED4D8ADE-67F6-452D-8879-15EBA652C893}"/>
              </a:ext>
            </a:extLst>
          </p:cNvPr>
          <p:cNvPicPr>
            <a:picLocks noChangeAspect="1"/>
          </p:cNvPicPr>
          <p:nvPr/>
        </p:nvPicPr>
        <p:blipFill>
          <a:blip r:embed="rId2"/>
          <a:stretch>
            <a:fillRect/>
          </a:stretch>
        </p:blipFill>
        <p:spPr>
          <a:xfrm>
            <a:off x="10794737" y="5453018"/>
            <a:ext cx="1397263" cy="1404982"/>
          </a:xfrm>
          <a:prstGeom prst="rect">
            <a:avLst/>
          </a:prstGeom>
        </p:spPr>
      </p:pic>
    </p:spTree>
    <p:extLst>
      <p:ext uri="{BB962C8B-B14F-4D97-AF65-F5344CB8AC3E}">
        <p14:creationId xmlns:p14="http://schemas.microsoft.com/office/powerpoint/2010/main" val="636919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33391371-29C4-4A74-9BCE-E2584586E033}"/>
              </a:ext>
            </a:extLst>
          </p:cNvPr>
          <p:cNvPicPr>
            <a:picLocks noChangeAspect="1"/>
          </p:cNvPicPr>
          <p:nvPr/>
        </p:nvPicPr>
        <p:blipFill rotWithShape="1">
          <a:blip r:embed="rId2"/>
          <a:srcRect b="6949"/>
          <a:stretch/>
        </p:blipFill>
        <p:spPr>
          <a:xfrm flipH="1">
            <a:off x="9223513" y="3241928"/>
            <a:ext cx="2968487" cy="3616072"/>
          </a:xfrm>
          <a:prstGeom prst="rect">
            <a:avLst/>
          </a:prstGeom>
        </p:spPr>
      </p:pic>
      <p:sp>
        <p:nvSpPr>
          <p:cNvPr id="2" name="Title 1">
            <a:extLst>
              <a:ext uri="{FF2B5EF4-FFF2-40B4-BE49-F238E27FC236}">
                <a16:creationId xmlns:a16="http://schemas.microsoft.com/office/drawing/2014/main" id="{59D9FC48-A5FC-435D-805C-9A53C2402D8C}"/>
              </a:ext>
            </a:extLst>
          </p:cNvPr>
          <p:cNvSpPr>
            <a:spLocks noGrp="1"/>
          </p:cNvSpPr>
          <p:nvPr>
            <p:ph type="title"/>
          </p:nvPr>
        </p:nvSpPr>
        <p:spPr/>
        <p:txBody>
          <a:bodyPr>
            <a:normAutofit/>
          </a:bodyPr>
          <a:lstStyle/>
          <a:p>
            <a:r>
              <a:rPr lang="es-ES" sz="6000" b="1" dirty="0"/>
              <a:t>Misión</a:t>
            </a:r>
            <a:endParaRPr lang="es-DO" sz="6000" b="1" dirty="0"/>
          </a:p>
        </p:txBody>
      </p:sp>
      <p:sp>
        <p:nvSpPr>
          <p:cNvPr id="3" name="Content Placeholder 2">
            <a:extLst>
              <a:ext uri="{FF2B5EF4-FFF2-40B4-BE49-F238E27FC236}">
                <a16:creationId xmlns:a16="http://schemas.microsoft.com/office/drawing/2014/main" id="{93BB232B-68D8-44E6-AB4A-C7AC1C48D9F1}"/>
              </a:ext>
            </a:extLst>
          </p:cNvPr>
          <p:cNvSpPr>
            <a:spLocks noGrp="1"/>
          </p:cNvSpPr>
          <p:nvPr>
            <p:ph idx="1"/>
          </p:nvPr>
        </p:nvSpPr>
        <p:spPr>
          <a:xfrm>
            <a:off x="913795" y="2076450"/>
            <a:ext cx="10353762" cy="1257301"/>
          </a:xfrm>
        </p:spPr>
        <p:txBody>
          <a:bodyPr/>
          <a:lstStyle/>
          <a:p>
            <a:pPr marL="36900" indent="0" algn="just">
              <a:buNone/>
            </a:pPr>
            <a:r>
              <a:rPr lang="es-ES" sz="2800" dirty="0"/>
              <a:t>Nuestra misión es ayudarte a dar vida a tus ideas mediante la creación de un sitio único y de alta calidad que estés orgulloso de compartir.</a:t>
            </a:r>
          </a:p>
          <a:p>
            <a:endParaRPr lang="es-DO" dirty="0"/>
          </a:p>
        </p:txBody>
      </p:sp>
      <p:pic>
        <p:nvPicPr>
          <p:cNvPr id="15" name="Imagen 14">
            <a:extLst>
              <a:ext uri="{FF2B5EF4-FFF2-40B4-BE49-F238E27FC236}">
                <a16:creationId xmlns:a16="http://schemas.microsoft.com/office/drawing/2014/main" id="{B2AFD25F-8F79-4632-B07B-C12B7D3607AE}"/>
              </a:ext>
            </a:extLst>
          </p:cNvPr>
          <p:cNvPicPr>
            <a:picLocks noChangeAspect="1"/>
          </p:cNvPicPr>
          <p:nvPr/>
        </p:nvPicPr>
        <p:blipFill>
          <a:blip r:embed="rId3"/>
          <a:stretch>
            <a:fillRect/>
          </a:stretch>
        </p:blipFill>
        <p:spPr>
          <a:xfrm>
            <a:off x="29136" y="5453018"/>
            <a:ext cx="1397263" cy="1404982"/>
          </a:xfrm>
          <a:prstGeom prst="rect">
            <a:avLst/>
          </a:prstGeom>
        </p:spPr>
      </p:pic>
    </p:spTree>
    <p:extLst>
      <p:ext uri="{BB962C8B-B14F-4D97-AF65-F5344CB8AC3E}">
        <p14:creationId xmlns:p14="http://schemas.microsoft.com/office/powerpoint/2010/main" val="4002720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9277B63-F63D-42BB-AF3C-3FB3529E836B}"/>
              </a:ext>
            </a:extLst>
          </p:cNvPr>
          <p:cNvPicPr>
            <a:picLocks noChangeAspect="1"/>
          </p:cNvPicPr>
          <p:nvPr/>
        </p:nvPicPr>
        <p:blipFill>
          <a:blip r:embed="rId2"/>
          <a:stretch>
            <a:fillRect/>
          </a:stretch>
        </p:blipFill>
        <p:spPr>
          <a:xfrm>
            <a:off x="6745358" y="53560"/>
            <a:ext cx="5063158" cy="6750879"/>
          </a:xfrm>
          <a:prstGeom prst="rect">
            <a:avLst/>
          </a:prstGeom>
        </p:spPr>
      </p:pic>
      <p:sp>
        <p:nvSpPr>
          <p:cNvPr id="2" name="Title 1">
            <a:extLst>
              <a:ext uri="{FF2B5EF4-FFF2-40B4-BE49-F238E27FC236}">
                <a16:creationId xmlns:a16="http://schemas.microsoft.com/office/drawing/2014/main" id="{CF839CB0-CF72-48A3-806F-8D7C692AFA1A}"/>
              </a:ext>
            </a:extLst>
          </p:cNvPr>
          <p:cNvSpPr>
            <a:spLocks noGrp="1"/>
          </p:cNvSpPr>
          <p:nvPr>
            <p:ph type="title"/>
          </p:nvPr>
        </p:nvSpPr>
        <p:spPr/>
        <p:txBody>
          <a:bodyPr>
            <a:normAutofit/>
          </a:bodyPr>
          <a:lstStyle/>
          <a:p>
            <a:r>
              <a:rPr lang="es-ES" sz="6000" b="1" dirty="0"/>
              <a:t>Visión</a:t>
            </a:r>
            <a:endParaRPr lang="es-DO" sz="6000" b="1" dirty="0"/>
          </a:p>
        </p:txBody>
      </p:sp>
      <p:sp>
        <p:nvSpPr>
          <p:cNvPr id="3" name="Content Placeholder 2">
            <a:extLst>
              <a:ext uri="{FF2B5EF4-FFF2-40B4-BE49-F238E27FC236}">
                <a16:creationId xmlns:a16="http://schemas.microsoft.com/office/drawing/2014/main" id="{84E6772E-5816-49D7-B37A-F923CA5182DD}"/>
              </a:ext>
            </a:extLst>
          </p:cNvPr>
          <p:cNvSpPr>
            <a:spLocks noGrp="1"/>
          </p:cNvSpPr>
          <p:nvPr>
            <p:ph idx="1"/>
          </p:nvPr>
        </p:nvSpPr>
        <p:spPr>
          <a:xfrm>
            <a:off x="913795" y="2076451"/>
            <a:ext cx="10353762" cy="1660662"/>
          </a:xfrm>
        </p:spPr>
        <p:txBody>
          <a:bodyPr>
            <a:normAutofit/>
          </a:bodyPr>
          <a:lstStyle/>
          <a:p>
            <a:pPr marL="36900" indent="0" algn="just">
              <a:buNone/>
            </a:pPr>
            <a:r>
              <a:rPr lang="es-ES" sz="2800" dirty="0"/>
              <a:t>Ser una de las mejores empresas de desarrollo web, reconocida por la innovación, simpleza y generar el valor de sus soluciones, con una alta productividad y calidad humana de su equipo.</a:t>
            </a:r>
          </a:p>
          <a:p>
            <a:pPr marL="36900" indent="0">
              <a:buNone/>
            </a:pPr>
            <a:endParaRPr lang="es-DO" dirty="0"/>
          </a:p>
        </p:txBody>
      </p:sp>
      <p:pic>
        <p:nvPicPr>
          <p:cNvPr id="10" name="Imagen 9">
            <a:extLst>
              <a:ext uri="{FF2B5EF4-FFF2-40B4-BE49-F238E27FC236}">
                <a16:creationId xmlns:a16="http://schemas.microsoft.com/office/drawing/2014/main" id="{58473FE1-1C13-4093-962D-3A540931FA94}"/>
              </a:ext>
            </a:extLst>
          </p:cNvPr>
          <p:cNvPicPr>
            <a:picLocks noChangeAspect="1"/>
          </p:cNvPicPr>
          <p:nvPr/>
        </p:nvPicPr>
        <p:blipFill>
          <a:blip r:embed="rId3"/>
          <a:stretch>
            <a:fillRect/>
          </a:stretch>
        </p:blipFill>
        <p:spPr>
          <a:xfrm>
            <a:off x="29136" y="5453018"/>
            <a:ext cx="1397263" cy="1404982"/>
          </a:xfrm>
          <a:prstGeom prst="rect">
            <a:avLst/>
          </a:prstGeom>
        </p:spPr>
      </p:pic>
    </p:spTree>
    <p:extLst>
      <p:ext uri="{BB962C8B-B14F-4D97-AF65-F5344CB8AC3E}">
        <p14:creationId xmlns:p14="http://schemas.microsoft.com/office/powerpoint/2010/main" val="559317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C0F99-A4E9-461E-B275-880698B7427B}"/>
              </a:ext>
            </a:extLst>
          </p:cNvPr>
          <p:cNvSpPr>
            <a:spLocks noGrp="1"/>
          </p:cNvSpPr>
          <p:nvPr>
            <p:ph type="title"/>
          </p:nvPr>
        </p:nvSpPr>
        <p:spPr/>
        <p:txBody>
          <a:bodyPr>
            <a:normAutofit/>
          </a:bodyPr>
          <a:lstStyle/>
          <a:p>
            <a:r>
              <a:rPr lang="es-ES" sz="6000" b="1" dirty="0"/>
              <a:t>Valores</a:t>
            </a:r>
            <a:endParaRPr lang="es-DO" sz="6000" b="1" dirty="0"/>
          </a:p>
        </p:txBody>
      </p:sp>
      <p:sp>
        <p:nvSpPr>
          <p:cNvPr id="3" name="Content Placeholder 2">
            <a:extLst>
              <a:ext uri="{FF2B5EF4-FFF2-40B4-BE49-F238E27FC236}">
                <a16:creationId xmlns:a16="http://schemas.microsoft.com/office/drawing/2014/main" id="{5821A966-32E7-457F-B6C4-CA2490B8477B}"/>
              </a:ext>
            </a:extLst>
          </p:cNvPr>
          <p:cNvSpPr>
            <a:spLocks noGrp="1"/>
          </p:cNvSpPr>
          <p:nvPr>
            <p:ph idx="1"/>
          </p:nvPr>
        </p:nvSpPr>
        <p:spPr>
          <a:xfrm>
            <a:off x="913795" y="2076450"/>
            <a:ext cx="6851979" cy="4562889"/>
          </a:xfrm>
        </p:spPr>
        <p:txBody>
          <a:bodyPr>
            <a:normAutofit fontScale="85000" lnSpcReduction="10000"/>
          </a:bodyPr>
          <a:lstStyle/>
          <a:p>
            <a:pPr marL="36900" indent="0">
              <a:buNone/>
            </a:pPr>
            <a:r>
              <a:rPr lang="es-ES" sz="3000" dirty="0"/>
              <a:t>Los valores que nos definen como empresa son:</a:t>
            </a:r>
          </a:p>
          <a:p>
            <a:endParaRPr lang="es-ES" sz="3000" dirty="0"/>
          </a:p>
          <a:p>
            <a:r>
              <a:rPr lang="es-ES" sz="3000" dirty="0"/>
              <a:t>    Honestidad</a:t>
            </a:r>
          </a:p>
          <a:p>
            <a:r>
              <a:rPr lang="es-ES" sz="3000" dirty="0"/>
              <a:t>    Lealtad</a:t>
            </a:r>
          </a:p>
          <a:p>
            <a:r>
              <a:rPr lang="es-ES" sz="3000" dirty="0"/>
              <a:t>    Respeto</a:t>
            </a:r>
          </a:p>
          <a:p>
            <a:r>
              <a:rPr lang="es-ES" sz="3000" dirty="0"/>
              <a:t>    Pasión por los desafíos</a:t>
            </a:r>
          </a:p>
          <a:p>
            <a:r>
              <a:rPr lang="es-ES" sz="3000" dirty="0"/>
              <a:t>    Superación Constante</a:t>
            </a:r>
          </a:p>
          <a:p>
            <a:r>
              <a:rPr lang="es-ES" sz="3000" dirty="0"/>
              <a:t>    Creatividad</a:t>
            </a:r>
          </a:p>
          <a:p>
            <a:pPr marL="36900" indent="0">
              <a:buNone/>
            </a:pPr>
            <a:endParaRPr lang="es-ES" dirty="0"/>
          </a:p>
          <a:p>
            <a:pPr marL="36900" indent="0">
              <a:buNone/>
            </a:pPr>
            <a:endParaRPr lang="es-DO" dirty="0"/>
          </a:p>
        </p:txBody>
      </p:sp>
      <p:pic>
        <p:nvPicPr>
          <p:cNvPr id="20" name="Imagen 19">
            <a:extLst>
              <a:ext uri="{FF2B5EF4-FFF2-40B4-BE49-F238E27FC236}">
                <a16:creationId xmlns:a16="http://schemas.microsoft.com/office/drawing/2014/main" id="{666A8BBF-A8C6-41C9-BC21-9172D5B67669}"/>
              </a:ext>
            </a:extLst>
          </p:cNvPr>
          <p:cNvPicPr>
            <a:picLocks noChangeAspect="1"/>
          </p:cNvPicPr>
          <p:nvPr/>
        </p:nvPicPr>
        <p:blipFill>
          <a:blip r:embed="rId2"/>
          <a:stretch>
            <a:fillRect/>
          </a:stretch>
        </p:blipFill>
        <p:spPr>
          <a:xfrm>
            <a:off x="10794737" y="5453018"/>
            <a:ext cx="1397263" cy="1404982"/>
          </a:xfrm>
          <a:prstGeom prst="rect">
            <a:avLst/>
          </a:prstGeom>
        </p:spPr>
      </p:pic>
    </p:spTree>
    <p:extLst>
      <p:ext uri="{BB962C8B-B14F-4D97-AF65-F5344CB8AC3E}">
        <p14:creationId xmlns:p14="http://schemas.microsoft.com/office/powerpoint/2010/main" val="18848706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{CBA2A384-D5B5-4A96-BE55-660CDD75E854}tf55705232_win32</Template>
  <TotalTime>411</TotalTime>
  <Words>658</Words>
  <Application>Microsoft Office PowerPoint</Application>
  <PresentationFormat>Panorámica</PresentationFormat>
  <Paragraphs>68</Paragraphs>
  <Slides>21</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21</vt:i4>
      </vt:variant>
    </vt:vector>
  </HeadingPairs>
  <TitlesOfParts>
    <vt:vector size="26" baseType="lpstr">
      <vt:lpstr>Calibri</vt:lpstr>
      <vt:lpstr>Goudy Old Style</vt:lpstr>
      <vt:lpstr>Wingdings</vt:lpstr>
      <vt:lpstr>Wingdings 2</vt:lpstr>
      <vt:lpstr>SlateVTI</vt:lpstr>
      <vt:lpstr>RIM Web Services</vt:lpstr>
      <vt:lpstr>Fundadores </vt:lpstr>
      <vt:lpstr>¿Qué es RIM Web Services?</vt:lpstr>
      <vt:lpstr>Plan de Empresa</vt:lpstr>
      <vt:lpstr>Sobre Nosotros</vt:lpstr>
      <vt:lpstr>Sobre Nosotros</vt:lpstr>
      <vt:lpstr>Misión</vt:lpstr>
      <vt:lpstr>Visión</vt:lpstr>
      <vt:lpstr>Valores</vt:lpstr>
      <vt:lpstr>Sector escogido </vt:lpstr>
      <vt:lpstr>Sector escogido</vt:lpstr>
      <vt:lpstr>Nuestra razón de ser</vt:lpstr>
      <vt:lpstr>Plan de Marketing</vt:lpstr>
      <vt:lpstr>¿Por que elegir RIM?</vt:lpstr>
      <vt:lpstr>Retorno de inversión</vt:lpstr>
      <vt:lpstr>Competencias</vt:lpstr>
      <vt:lpstr>Competencias</vt:lpstr>
      <vt:lpstr>Ventajas sobre nuestras competencias</vt:lpstr>
      <vt:lpstr>Precios</vt:lpstr>
      <vt:lpstr>Promoción para nuevos clientes</vt:lpstr>
      <vt:lpstr>&lt;p&gt; Si lo puedes imaginar, lo podemos programar. &lt;/p&gt;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RIM Web Services</dc:title>
  <dc:creator>Ralph</dc:creator>
  <cp:lastModifiedBy>Michael Pérez</cp:lastModifiedBy>
  <cp:revision>38</cp:revision>
  <dcterms:created xsi:type="dcterms:W3CDTF">2020-12-09T03:03:09Z</dcterms:created>
  <dcterms:modified xsi:type="dcterms:W3CDTF">2020-12-16T22:22:57Z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